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98" r:id="rId3"/>
    <p:sldMasterId id="2147483711" r:id="rId4"/>
  </p:sldMasterIdLst>
  <p:notesMasterIdLst>
    <p:notesMasterId r:id="rId25"/>
  </p:notesMasterIdLst>
  <p:sldIdLst>
    <p:sldId id="295" r:id="rId5"/>
    <p:sldId id="305" r:id="rId6"/>
    <p:sldId id="296" r:id="rId7"/>
    <p:sldId id="298" r:id="rId8"/>
    <p:sldId id="289" r:id="rId9"/>
    <p:sldId id="281" r:id="rId10"/>
    <p:sldId id="303" r:id="rId11"/>
    <p:sldId id="284" r:id="rId12"/>
    <p:sldId id="285" r:id="rId13"/>
    <p:sldId id="266" r:id="rId14"/>
    <p:sldId id="270" r:id="rId15"/>
    <p:sldId id="293" r:id="rId16"/>
    <p:sldId id="294" r:id="rId17"/>
    <p:sldId id="272" r:id="rId18"/>
    <p:sldId id="275" r:id="rId19"/>
    <p:sldId id="290" r:id="rId20"/>
    <p:sldId id="300" r:id="rId21"/>
    <p:sldId id="304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2EFCC-9A61-47F6-8DB2-7EEB603A434D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0AB9-723E-49D2-9615-6639F59857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2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00AB9-723E-49D2-9615-6639F598575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00AB9-723E-49D2-9615-6639F59857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EC297550-8885-453D-9AD3-343D5CEF3595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685800"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00AB9-723E-49D2-9615-6639F59857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00AB9-723E-49D2-9615-6639F59857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6D1E72-5E1F-402F-B201-E81A24AB74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297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5888FB-4E6E-45FD-A134-1DFF23AFAD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364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B4CA500-DDC5-476A-B72C-FD18A7AA92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2877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7BC2213-510E-4091-882C-BEFDF4F15F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4361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19208A7-555A-40E3-AB98-3364ABBD66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0149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82CFD4C-3805-433E-A087-AC711AF452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8065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BA03BB-C180-467F-AE7D-26FDC933B5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67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3277F16-0B72-4736-86BB-80A2651AE3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5771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3A36D65-DCDC-4D19-806A-9AB41E5740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4336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A3237D2-3809-49AF-ADFF-1F986880B9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8816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EE055EC-01D5-42F8-85CC-57429BCDBC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7676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DF5B900-3B39-41AA-BD01-EDCAD4E00D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7693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12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8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62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27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1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34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26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0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57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48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74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80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05D3-91FE-46A5-8C88-2CC458D6CF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14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2B49D-AC5E-4B28-AFB4-6EBF5AC26A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A66C-067A-4472-BB6B-4386176CAF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1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9D1B-E212-412D-B111-726180E9D8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26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A32A-C66A-46C0-B99B-22A332113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42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C15A-7B67-47EB-A353-20DB4B60F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9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81F6-0E68-40EE-8BB9-184FCF9863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80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02F9-7974-4B64-912A-8284E7592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18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5A98-29F9-44F3-AA1D-335A7E6379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48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70E7-08AB-4679-A59D-97FE2DB710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499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D78D-4DF5-4A6F-AC08-95042C3F83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7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4B532-0EB4-480A-9213-9C1FCBD6C791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376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6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FBBE2-FF2B-4433-8269-50450FFC33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7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6308" y="2132015"/>
            <a:ext cx="7771385" cy="1468437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>
              <a:solidFill>
                <a:srgbClr val="898989"/>
              </a:solidFill>
            </a:endParaRPr>
          </a:p>
        </p:txBody>
      </p:sp>
      <p:pic>
        <p:nvPicPr>
          <p:cNvPr id="3076" name="Picture 4" descr="Theme23751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Theme23751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Theme23751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99" y="-304801"/>
            <a:ext cx="10972800" cy="71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9"/>
          <p:cNvSpPr>
            <a:spLocks noChangeArrowheads="1" noChangeShapeType="1" noTextEdit="1"/>
          </p:cNvSpPr>
          <p:nvPr/>
        </p:nvSpPr>
        <p:spPr bwMode="auto">
          <a:xfrm>
            <a:off x="27844" y="1676400"/>
            <a:ext cx="9968832" cy="201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2" algn="ctr"/>
            <a:endParaRPr lang="en-GB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0"/>
            <a:ext cx="7919873" cy="800019"/>
          </a:xfrm>
          <a:prstGeom prst="rect">
            <a:avLst/>
          </a:prstGeom>
          <a:noFill/>
        </p:spPr>
        <p:txBody>
          <a:bodyPr wrap="square" lIns="121722" tIns="60861" rIns="121722" bIns="6086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44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VĨNH HẢO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860" y="1237964"/>
            <a:ext cx="8383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2800" b="1" ker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CCCCFF">
                  <a:lumMod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600" b="1" ker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CCFF">
                    <a:lumMod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 EM K</a:t>
            </a:r>
            <a:r>
              <a:rPr lang="vi-VN" sz="3600" b="1" ker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CCFF">
                    <a:lumMod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ÍNH CHÀO QUÝ THẦY  GIÁO, CÔ GIÁO ĐẾN DỰ GIỜ.</a:t>
            </a:r>
            <a:endParaRPr lang="en-US" sz="3600" b="1" kern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CCCCFF">
                  <a:lumMod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ros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2832652" cy="343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ros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67" y="3733800"/>
            <a:ext cx="2376676" cy="339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5832" y="4548245"/>
            <a:ext cx="5740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Nguyễn Thị Cúc</a:t>
            </a:r>
          </a:p>
        </p:txBody>
      </p:sp>
      <p:pic>
        <p:nvPicPr>
          <p:cNvPr id="14" name="Picture 13" descr="Obst1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25435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bst1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67" y="2800344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Entertainmen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2710"/>
            <a:ext cx="2369180" cy="146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Entertainmen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470" y="219479"/>
            <a:ext cx="2369180" cy="146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7099" y="341063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</p:spTree>
    <p:extLst>
      <p:ext uri="{BB962C8B-B14F-4D97-AF65-F5344CB8AC3E}">
        <p14:creationId xmlns:p14="http://schemas.microsoft.com/office/powerpoint/2010/main" val="167820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362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GB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GB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GB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:</a:t>
            </a:r>
            <a:endParaRPr lang="en-GB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969" y="3124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969" y="4343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chữ số tận cùng là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chia hế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5.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5761" y="114141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DẤU HIỆU CHIA HẾT CHO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381000"/>
            <a:ext cx="6652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vi-V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endParaRPr lang="vi-VN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6"/>
          <p:cNvGrpSpPr/>
          <p:nvPr/>
        </p:nvGrpSpPr>
        <p:grpSpPr bwMode="auto">
          <a:xfrm>
            <a:off x="152118" y="3860373"/>
            <a:ext cx="1406354" cy="922338"/>
            <a:chOff x="903" y="1000"/>
            <a:chExt cx="720" cy="713"/>
          </a:xfrm>
        </p:grpSpPr>
        <p:pic>
          <p:nvPicPr>
            <p:cNvPr id="9249" name="Picture 23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" y="1000"/>
              <a:ext cx="720" cy="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50" name="Oval 9"/>
            <p:cNvSpPr>
              <a:spLocks noChangeArrowheads="1"/>
            </p:cNvSpPr>
            <p:nvPr/>
          </p:nvSpPr>
          <p:spPr bwMode="auto">
            <a:xfrm>
              <a:off x="1029" y="1099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</p:txBody>
        </p:sp>
      </p:grpSp>
      <p:grpSp>
        <p:nvGrpSpPr>
          <p:cNvPr id="6171" name="Group 27"/>
          <p:cNvGrpSpPr/>
          <p:nvPr/>
        </p:nvGrpSpPr>
        <p:grpSpPr bwMode="auto">
          <a:xfrm>
            <a:off x="4572000" y="3860373"/>
            <a:ext cx="1611380" cy="949960"/>
            <a:chOff x="804" y="1051"/>
            <a:chExt cx="720" cy="713"/>
          </a:xfrm>
        </p:grpSpPr>
        <p:pic>
          <p:nvPicPr>
            <p:cNvPr id="9247" name="Picture 28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Oval 2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alt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74" name="Group 30"/>
          <p:cNvGrpSpPr/>
          <p:nvPr/>
        </p:nvGrpSpPr>
        <p:grpSpPr bwMode="auto">
          <a:xfrm>
            <a:off x="6832601" y="3943384"/>
            <a:ext cx="1549399" cy="953837"/>
            <a:chOff x="804" y="1051"/>
            <a:chExt cx="720" cy="713"/>
          </a:xfrm>
        </p:grpSpPr>
        <p:pic>
          <p:nvPicPr>
            <p:cNvPr id="9245" name="Picture 31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Oval 32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</p:grpSp>
      <p:grpSp>
        <p:nvGrpSpPr>
          <p:cNvPr id="6180" name="Group 36"/>
          <p:cNvGrpSpPr/>
          <p:nvPr/>
        </p:nvGrpSpPr>
        <p:grpSpPr bwMode="auto">
          <a:xfrm>
            <a:off x="152118" y="5275936"/>
            <a:ext cx="1524282" cy="1016666"/>
            <a:chOff x="438" y="1018"/>
            <a:chExt cx="720" cy="713"/>
          </a:xfrm>
        </p:grpSpPr>
        <p:pic>
          <p:nvPicPr>
            <p:cNvPr id="9241" name="Picture 37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1018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Oval 38"/>
            <p:cNvSpPr>
              <a:spLocks noChangeArrowheads="1"/>
            </p:cNvSpPr>
            <p:nvPr/>
          </p:nvSpPr>
          <p:spPr bwMode="auto">
            <a:xfrm>
              <a:off x="567" y="1134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3000</a:t>
              </a:r>
            </a:p>
          </p:txBody>
        </p:sp>
      </p:grpSp>
      <p:grpSp>
        <p:nvGrpSpPr>
          <p:cNvPr id="6183" name="Group 39"/>
          <p:cNvGrpSpPr/>
          <p:nvPr/>
        </p:nvGrpSpPr>
        <p:grpSpPr bwMode="auto">
          <a:xfrm>
            <a:off x="2373664" y="5370155"/>
            <a:ext cx="1462778" cy="922338"/>
            <a:chOff x="832" y="1100"/>
            <a:chExt cx="720" cy="713"/>
          </a:xfrm>
        </p:grpSpPr>
        <p:pic>
          <p:nvPicPr>
            <p:cNvPr id="9239" name="Picture 40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1100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945" y="1173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945</a:t>
              </a:r>
            </a:p>
          </p:txBody>
        </p:sp>
      </p:grpSp>
      <p:grpSp>
        <p:nvGrpSpPr>
          <p:cNvPr id="6186" name="Group 42"/>
          <p:cNvGrpSpPr/>
          <p:nvPr/>
        </p:nvGrpSpPr>
        <p:grpSpPr bwMode="auto">
          <a:xfrm>
            <a:off x="6935442" y="4963083"/>
            <a:ext cx="1675158" cy="1273138"/>
            <a:chOff x="1478" y="1174"/>
            <a:chExt cx="577" cy="713"/>
          </a:xfrm>
        </p:grpSpPr>
        <p:pic>
          <p:nvPicPr>
            <p:cNvPr id="9237" name="Picture 43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" y="1174"/>
              <a:ext cx="577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Oval 44"/>
            <p:cNvSpPr>
              <a:spLocks noChangeArrowheads="1"/>
            </p:cNvSpPr>
            <p:nvPr/>
          </p:nvSpPr>
          <p:spPr bwMode="auto">
            <a:xfrm>
              <a:off x="1619" y="1330"/>
              <a:ext cx="305" cy="401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5553</a:t>
              </a:r>
            </a:p>
          </p:txBody>
        </p:sp>
      </p:grpSp>
      <p:grpSp>
        <p:nvGrpSpPr>
          <p:cNvPr id="6189" name="Group 45"/>
          <p:cNvGrpSpPr/>
          <p:nvPr/>
        </p:nvGrpSpPr>
        <p:grpSpPr bwMode="auto">
          <a:xfrm>
            <a:off x="4572000" y="5213343"/>
            <a:ext cx="1828800" cy="1110251"/>
            <a:chOff x="804" y="1051"/>
            <a:chExt cx="720" cy="713"/>
          </a:xfrm>
        </p:grpSpPr>
        <p:pic>
          <p:nvPicPr>
            <p:cNvPr id="9235" name="Picture 46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Oval 47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4674</a:t>
              </a:r>
            </a:p>
          </p:txBody>
        </p:sp>
      </p:grp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4343400" y="3010787"/>
            <a:ext cx="0" cy="366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81000" y="3144220"/>
            <a:ext cx="29157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Số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724400" y="3189452"/>
            <a:ext cx="3657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Số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833497"/>
            <a:ext cx="8839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660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4674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945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5553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 Làm việc cá nhân vào phiếu bài tập, thời gian 4 phút)</a:t>
            </a:r>
          </a:p>
          <a:p>
            <a:pPr marL="457200" indent="-457200">
              <a:buAutoNum type="alphaLcParenR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573" y="297933"/>
            <a:ext cx="280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GB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: </a:t>
            </a:r>
            <a:endParaRPr lang="en-GB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9"/>
          <p:cNvGrpSpPr/>
          <p:nvPr/>
        </p:nvGrpSpPr>
        <p:grpSpPr bwMode="auto">
          <a:xfrm>
            <a:off x="2347222" y="3988801"/>
            <a:ext cx="1462778" cy="974282"/>
            <a:chOff x="115" y="1051"/>
            <a:chExt cx="720" cy="713"/>
          </a:xfrm>
        </p:grpSpPr>
        <p:pic>
          <p:nvPicPr>
            <p:cNvPr id="37" name="Picture 40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219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660</a:t>
              </a:r>
              <a:endParaRPr lang="en-US" alt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" grpId="0" animBg="1"/>
      <p:bldP spid="33" grpId="0" animBg="1"/>
      <p:bldP spid="34" grpId="0" animBg="1"/>
      <p:bldP spid="3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586839" y="1981200"/>
            <a:ext cx="84582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VNI-Times" pitchFamily="2" charset="0"/>
              </a:rPr>
              <a:t>Baøi</a:t>
            </a:r>
            <a:r>
              <a:rPr lang="en-US" sz="2800" b="1" u="sng" dirty="0">
                <a:solidFill>
                  <a:srgbClr val="002060"/>
                </a:solidFill>
                <a:latin typeface="VNI-Times" pitchFamily="2" charset="0"/>
              </a:rPr>
              <a:t> 2</a:t>
            </a:r>
            <a:r>
              <a:rPr lang="en-US" sz="2800" b="1" dirty="0">
                <a:solidFill>
                  <a:srgbClr val="002060"/>
                </a:solidFill>
                <a:latin typeface="VNI-Times" pitchFamily="2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VNI-Times" pitchFamily="2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Times" pitchFamily="2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chia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VNI-Times" pitchFamily="2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Times" pitchFamily="2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Times" pitchFamily="2" charset="0"/>
              </a:rPr>
              <a:t>v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Times" pitchFamily="2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Times" pitchFamily="2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1110219" y="3414713"/>
            <a:ext cx="5791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a)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150 &lt;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......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&lt; 160</a:t>
            </a:r>
            <a:r>
              <a:rPr lang="en-US" sz="2800" b="1">
                <a:latin typeface="VNI-Times" pitchFamily="2" charset="0"/>
              </a:rPr>
              <a:t>;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837169" y="4076640"/>
            <a:ext cx="60642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  b)  3575 &lt; 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>
                <a:latin typeface="VNI-Times" pitchFamily="2" charset="0"/>
              </a:rPr>
              <a:t>.......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sz="2800" b="1">
                <a:latin typeface="VNI-Times" pitchFamily="2" charset="0"/>
              </a:rPr>
              <a:t>&lt; 3585; 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586839" y="4808582"/>
            <a:ext cx="682625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   c) 335 ; 340 ; 345;  .......;.........  ; 360.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9810" y="341060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155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9810" y="402812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3580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3351" y="4767083"/>
            <a:ext cx="73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3099" y="4336196"/>
            <a:ext cx="88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355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vi-V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762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DẤU HIỆU CHIA HẾT CHO 5</a:t>
            </a:r>
          </a:p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371600" y="26670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Thi tiếp sức thời gian 5 phút )</a:t>
            </a:r>
            <a:endParaRPr lang="vi-VN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85800" y="381000"/>
            <a:ext cx="8305800" cy="2286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FF"/>
              </a:gs>
              <a:gs pos="50000">
                <a:srgbClr val="99FF99"/>
              </a:gs>
              <a:gs pos="100000">
                <a:srgbClr val="66FFFF"/>
              </a:gs>
            </a:gsLst>
            <a:lin ang="2700000" scaled="1"/>
          </a:gradFill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 </a:t>
            </a:r>
            <a:r>
              <a:rPr lang="en-US" sz="2800" b="1" u="sng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b="1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Vôùi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ba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chöõ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soá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0 ; 5; 7 </a:t>
            </a:r>
            <a:r>
              <a:rPr lang="en-US" sz="2800" b="1" dirty="0" err="1">
                <a:latin typeface="VNI-Times" pitchFamily="2" charset="0"/>
              </a:rPr>
              <a:t>haõy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vieát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caùc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soá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coù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ba</a:t>
            </a:r>
            <a:r>
              <a:rPr lang="en-US" sz="28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chöõ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soá</a:t>
            </a:r>
            <a:r>
              <a:rPr lang="en-US" sz="2800" b="1" dirty="0">
                <a:latin typeface="VNI-Times" pitchFamily="2" charset="0"/>
              </a:rPr>
              <a:t>, </a:t>
            </a:r>
            <a:r>
              <a:rPr lang="en-US" sz="2800" b="1" dirty="0" err="1">
                <a:latin typeface="VNI-Times" pitchFamily="2" charset="0"/>
              </a:rPr>
              <a:t>moãi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soá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coù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caû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chöõ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ñoù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vaø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đều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chia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heát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5.</a:t>
            </a:r>
          </a:p>
          <a:p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  </a:t>
            </a:r>
            <a:r>
              <a:rPr lang="en-US" sz="2800" b="1">
                <a:solidFill>
                  <a:srgbClr val="002060"/>
                </a:solidFill>
                <a:latin typeface="VNI-Times" pitchFamily="2" charset="0"/>
              </a:rPr>
              <a:t>( Thảo luận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 trong thời gian 4 phút)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343400" y="4648200"/>
            <a:ext cx="2209800" cy="1351722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6172200" y="2971800"/>
            <a:ext cx="1828800" cy="1295399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705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2286000" y="3216274"/>
            <a:ext cx="2057400" cy="1431926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570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887731"/>
              </p:ext>
            </p:extLst>
          </p:nvPr>
        </p:nvGraphicFramePr>
        <p:xfrm>
          <a:off x="152400" y="2935406"/>
          <a:ext cx="17430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" name="Photo Editor Photo" r:id="rId3" imgW="2781688" imgH="3333333" progId="MSPhotoEd.3">
                  <p:embed/>
                </p:oleObj>
              </mc:Choice>
              <mc:Fallback>
                <p:oleObj name="Photo Editor Photo" r:id="rId3" imgW="2781688" imgH="3333333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35406"/>
                        <a:ext cx="174307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191874"/>
              </p:ext>
            </p:extLst>
          </p:nvPr>
        </p:nvGraphicFramePr>
        <p:xfrm>
          <a:off x="7422696" y="4662055"/>
          <a:ext cx="17430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" name="Photo Editor Photo" r:id="rId5" imgW="2781688" imgH="3333333" progId="MSPhotoEd.3">
                  <p:embed/>
                </p:oleObj>
              </mc:Choice>
              <mc:Fallback>
                <p:oleObj name="Photo Editor Photo" r:id="rId5" imgW="2781688" imgH="3333333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2696" y="4662055"/>
                        <a:ext cx="174307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6" grpId="0" animBg="1"/>
      <p:bldP spid="1844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57042" y="914400"/>
            <a:ext cx="8670587" cy="10441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FF"/>
              </a:gs>
              <a:gs pos="50000">
                <a:srgbClr val="99FF99"/>
              </a:gs>
              <a:gs pos="100000">
                <a:srgbClr val="66FFFF"/>
              </a:gs>
            </a:gsLst>
            <a:lin ang="2700000" scaled="1"/>
          </a:gradFill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vl="0"/>
            <a:r>
              <a:rPr lang="en-US" sz="2800" b="1">
                <a:solidFill>
                  <a:srgbClr val="CC0000"/>
                </a:solidFill>
                <a:latin typeface="VNI-Times" pitchFamily="2" charset="0"/>
              </a:rPr>
              <a:t>  </a:t>
            </a:r>
          </a:p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số </a:t>
            </a:r>
            <a:r>
              <a:rPr lang="nl-NL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35; 8 ; 57 ; 660 ; 945 ; 5553 ; 3000 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965" y="2050472"/>
            <a:ext cx="842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là 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81790"/>
            <a:ext cx="867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" y="3251829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C.  660 ; 3000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1" y="4793845"/>
            <a:ext cx="313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35 ;  945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086" y="304800"/>
            <a:ext cx="867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*Chọn đáp án đúng nhất:( Làm việc nhóm đôi, thời gian 4 phút)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1" y="2696481"/>
            <a:ext cx="236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A.  8 ; 35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8596" y="2775757"/>
            <a:ext cx="2541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B.  945 ;  57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2336" y="3404367"/>
            <a:ext cx="250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D. 5553 ; 3000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" y="2791145"/>
            <a:ext cx="531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C</a:t>
            </a:r>
            <a:endParaRPr lang="vi-VN" sz="3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1659" y="4866620"/>
            <a:ext cx="270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 35 ;  57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659" y="5645980"/>
            <a:ext cx="224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 660 ; 945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5645980"/>
            <a:ext cx="337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8 ; 5553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9501" y="4800687"/>
            <a:ext cx="533399" cy="55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vi-VN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4" grpId="0"/>
      <p:bldP spid="15" grpId="0"/>
      <p:bldP spid="11" grpId="0"/>
      <p:bldP spid="16" grpId="0"/>
      <p:bldP spid="3" grpId="0"/>
      <p:bldP spid="5" grpId="0"/>
      <p:bldP spid="6" grpId="0"/>
      <p:bldP spid="8" grpId="0"/>
      <p:bldP spid="9" grpId="0"/>
      <p:bldP spid="9" grpId="1"/>
      <p:bldP spid="10" grpId="0"/>
      <p:bldP spid="10" grpId="1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1143001"/>
            <a:ext cx="8396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Số chia hết cho 5 có chữ số tận cùng là những chữ số nào ?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478413" y="4807803"/>
            <a:ext cx="8096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Số vừa chia hết cho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 chia hết cho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chữ số tận cùng là chữ số nào ?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200" y="-15298"/>
            <a:ext cx="72030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vi-V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974148" y="416709"/>
            <a:ext cx="7196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HIỆU CHIA HẾT CHO 5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6200" y="3818331"/>
            <a:ext cx="8624888" cy="713961"/>
          </a:xfrm>
          <a:prstGeom prst="ellipse">
            <a:avLst/>
          </a:prstGeom>
          <a:solidFill>
            <a:srgbClr val="CCFFFF"/>
          </a:solidFill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chia hết cho 2 có chữ số </a:t>
            </a:r>
            <a:r>
              <a:rPr lang="nl-NL" sz="2400" b="1" u="sng">
                <a:latin typeface="Times New Roman" pitchFamily="18" charset="0"/>
                <a:cs typeface="Times New Roman" pitchFamily="18" charset="0"/>
              </a:rPr>
              <a:t>tận cùng </a:t>
            </a:r>
            <a:r>
              <a:rPr lang="nl-NL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chữ số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; 2; 4; 6; 8.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78413" y="1852965"/>
            <a:ext cx="8305799" cy="1202377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chia hết cho 5 là những số có chữ số </a:t>
            </a:r>
            <a:r>
              <a:rPr lang="nl-NL" sz="2400" b="1" u="sng">
                <a:latin typeface="Times New Roman" pitchFamily="18" charset="0"/>
                <a:cs typeface="Times New Roman" pitchFamily="18" charset="0"/>
              </a:rPr>
              <a:t>tận cùng </a:t>
            </a:r>
            <a:r>
              <a:rPr lang="nl-NL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số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nl-NL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nl-NL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124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chia hết cho </a:t>
            </a:r>
            <a:r>
              <a:rPr lang="nl-NL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nl-NL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chữ số tận cùng là những chữ số nào ? </a:t>
            </a:r>
          </a:p>
          <a:p>
            <a:endParaRPr lang="vi-VN" sz="2400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304799" y="5638800"/>
            <a:ext cx="8396288" cy="1143000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vừa chia hết cho 2 vừa chia hết cho 5 có chữ số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tận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nl-NL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chữ số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nl-NL" sz="28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Picture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156" y="63322"/>
            <a:ext cx="11858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Picture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0"/>
            <a:ext cx="11858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9" grpId="0" animBg="1"/>
      <p:bldP spid="16" grpId="0" animBg="1"/>
      <p:bldP spid="10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371600"/>
            <a:ext cx="9144000" cy="796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1828800" y="1981200"/>
            <a:ext cx="5486400" cy="1616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0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FFFF"/>
                    </a:gs>
                    <a:gs pos="50000">
                      <a:srgbClr val="FF0000"/>
                    </a:gs>
                    <a:gs pos="100000">
                      <a:srgbClr val="66FFFF"/>
                    </a:gs>
                  </a:gsLst>
                  <a:lin ang="0" scaled="1"/>
                </a:gradFill>
                <a:latin typeface="Times New Roman" panose="02020603050405020304"/>
                <a:cs typeface="Times New Roman" panose="02020603050405020304"/>
              </a:rPr>
              <a:t>Ai nhanh hơn</a:t>
            </a:r>
            <a:endParaRPr lang="en-US" sz="6000" b="1" kern="10" dirty="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FFFF"/>
                  </a:gs>
                  <a:gs pos="50000">
                    <a:srgbClr val="FF0000"/>
                  </a:gs>
                  <a:gs pos="100000">
                    <a:srgbClr val="66FFFF"/>
                  </a:gs>
                </a:gsLst>
                <a:lin ang="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13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58" y="511176"/>
            <a:ext cx="25146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90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3747" y="2970523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A. 2475; 678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199" y="3616854"/>
            <a:ext cx="309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360 ; 825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0730" y="4227558"/>
            <a:ext cx="314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1340 ; 281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3738" y="2191839"/>
            <a:ext cx="701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Nhóm số nào có các số đều chia hết cho 5 ? </a:t>
            </a:r>
          </a:p>
          <a:p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1984169" y="186867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 NHẤT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615538" y="152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vi-V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endParaRPr lang="vi-VN" sz="2400"/>
          </a:p>
        </p:txBody>
      </p:sp>
      <p:sp>
        <p:nvSpPr>
          <p:cNvPr id="9" name="TextBox 8"/>
          <p:cNvSpPr txBox="1"/>
          <p:nvPr/>
        </p:nvSpPr>
        <p:spPr>
          <a:xfrm>
            <a:off x="1066800" y="983397"/>
            <a:ext cx="746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HIỆU CHIA HẾT CHO 5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833746" y="5027819"/>
            <a:ext cx="296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</a:t>
            </a:r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2076 ; 35</a:t>
            </a:r>
            <a:endParaRPr lang="vi-VN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0209" y="3555299"/>
            <a:ext cx="53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4" grpId="1"/>
      <p:bldP spid="10" grpId="0"/>
      <p:bldP spid="11" grpId="0"/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1143000" y="838200"/>
            <a:ext cx="54102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6934200" cy="1066800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6000" b="1" kern="10">
                <a:ln w="9525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FF00"/>
                    </a:gs>
                    <a:gs pos="50000">
                      <a:srgbClr val="000000"/>
                    </a:gs>
                    <a:gs pos="100000">
                      <a:srgbClr val="00FF00"/>
                    </a:gs>
                  </a:gsLst>
                  <a:lin ang="0" scaled="1"/>
                </a:gradFill>
                <a:latin typeface="Times New Roman" panose="02020603050405020304"/>
                <a:cs typeface="Times New Roman" panose="02020603050405020304"/>
              </a:rPr>
              <a:t>      </a:t>
            </a:r>
            <a:endParaRPr lang="en-US" sz="6000" b="1" kern="10">
              <a:ln w="9525" cap="sq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00FF00"/>
                  </a:gs>
                  <a:gs pos="50000">
                    <a:srgbClr val="000000"/>
                  </a:gs>
                  <a:gs pos="100000">
                    <a:srgbClr val="00FF00"/>
                  </a:gs>
                </a:gsLst>
                <a:lin ang="0" scaled="1"/>
              </a:gradFill>
              <a:latin typeface="Times New Roman" panose="02020603050405020304"/>
              <a:cs typeface="Times New Roman" panose="020206030504050203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kern="10">
                <a:ln w="9525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FF00"/>
                    </a:gs>
                    <a:gs pos="50000">
                      <a:srgbClr val="000000"/>
                    </a:gs>
                    <a:gs pos="100000">
                      <a:srgbClr val="00FF00"/>
                    </a:gs>
                  </a:gsLst>
                  <a:lin ang="0" scaled="1"/>
                </a:gradFill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kern="10">
              <a:ln w="9525" cap="sq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00FF00"/>
                  </a:gs>
                  <a:gs pos="50000">
                    <a:srgbClr val="000000"/>
                  </a:gs>
                  <a:gs pos="100000">
                    <a:srgbClr val="00FF00"/>
                  </a:gs>
                </a:gsLst>
                <a:lin ang="0" scaled="1"/>
              </a:gradFill>
              <a:latin typeface="Times New Roman" panose="02020603050405020304"/>
              <a:cs typeface="Times New Roman" panose="020206030504050203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kern="10">
              <a:ln w="9525" cap="sq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00FF00"/>
                  </a:gs>
                  <a:gs pos="50000">
                    <a:srgbClr val="000000"/>
                  </a:gs>
                  <a:gs pos="100000">
                    <a:srgbClr val="00FF00"/>
                  </a:gs>
                </a:gsLst>
                <a:lin ang="0" scaled="1"/>
              </a:gradFill>
              <a:latin typeface="Times New Roman" panose="02020603050405020304"/>
              <a:cs typeface="Times New Roman" panose="020206030504050203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kern="10">
              <a:ln w="9525" cap="sq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00FF00"/>
                  </a:gs>
                  <a:gs pos="50000">
                    <a:srgbClr val="000000"/>
                  </a:gs>
                  <a:gs pos="100000">
                    <a:srgbClr val="00FF00"/>
                  </a:gs>
                </a:gsLst>
                <a:lin ang="0" scaled="1"/>
              </a:gradFill>
              <a:latin typeface="Times New Roman" panose="02020603050405020304"/>
              <a:cs typeface="Times New Roman" panose="020206030504050203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kern="10">
                <a:ln w="9525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FF00"/>
                    </a:gs>
                    <a:gs pos="50000">
                      <a:srgbClr val="000000"/>
                    </a:gs>
                    <a:gs pos="100000">
                      <a:srgbClr val="00FF00"/>
                    </a:gs>
                  </a:gsLst>
                  <a:lin ang="0" scaled="1"/>
                </a:gradFill>
                <a:latin typeface="Times New Roman" panose="02020603050405020304"/>
                <a:cs typeface="Times New Roman" panose="02020603050405020304"/>
              </a:rPr>
              <a:t>TIỂU PHẨM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377" y="164091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 SIÊU THỊ</a:t>
            </a:r>
            <a:endParaRPr lang="vi-VN" sz="4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Obst1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323" y="2520607"/>
            <a:ext cx="2057400" cy="157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bst1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2120598" cy="157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21" y="4800600"/>
            <a:ext cx="5818529" cy="2261796"/>
          </a:xfrm>
          <a:prstGeom prst="rect">
            <a:avLst/>
          </a:prstGeom>
        </p:spPr>
      </p:pic>
      <p:pic>
        <p:nvPicPr>
          <p:cNvPr id="11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56" y="1905000"/>
            <a:ext cx="4770488" cy="335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2057400"/>
            <a:ext cx="6629400" cy="2308320"/>
          </a:xfrm>
          <a:prstGeom prst="rect">
            <a:avLst/>
          </a:prstGeom>
          <a:noFill/>
        </p:spPr>
        <p:txBody>
          <a:bodyPr wrap="squar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lại các bài tập vào vở và xem trước bài Luyện tập trang 96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0668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năm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28487"/>
            <a:ext cx="80010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3505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vi-VN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300" y="-37605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vi-V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1944090" y="343602"/>
            <a:ext cx="655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</a:p>
          <a:p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4267200" y="401303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0" name="Picture 13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31" y="3560941"/>
            <a:ext cx="25146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400" y="2895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2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346" y="152400"/>
            <a:ext cx="385368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300" y="609600"/>
            <a:ext cx="8526700" cy="3170616"/>
          </a:xfrm>
          <a:prstGeom prst="rect">
            <a:avLst/>
          </a:prstGeom>
          <a:noFill/>
        </p:spPr>
        <p:txBody>
          <a:bodyPr wrap="square" lIns="122433" tIns="61216" rIns="122433" bIns="61216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7580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em kính chúc </a:t>
            </a:r>
            <a:r>
              <a:rPr lang="en-US" sz="6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thầy giáo, cô giáo mạnh khỏe !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ros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04" y="2582138"/>
            <a:ext cx="294640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os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30" y="3276600"/>
            <a:ext cx="294640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91" y="3276600"/>
            <a:ext cx="4630530" cy="335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07407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14400"/>
            <a:ext cx="8915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 NHẤT</a:t>
            </a:r>
          </a:p>
          <a:p>
            <a:pPr lvl="0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số nào có các số đều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2 ? </a:t>
            </a:r>
          </a:p>
          <a:p>
            <a:pPr lvl="0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; 101 ; 8743</a:t>
            </a:r>
          </a:p>
          <a:p>
            <a:pPr lvl="0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B. 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; 572; 384 ;246 ; 8738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967 ; 104 ; 8730 </a:t>
            </a:r>
          </a:p>
          <a:p>
            <a:pPr lvl="0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; 367 ; 648; 100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865" y="2458326"/>
            <a:ext cx="700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GB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810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vi-V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endParaRPr lang="vi-VN"/>
          </a:p>
        </p:txBody>
      </p:sp>
      <p:pic>
        <p:nvPicPr>
          <p:cNvPr id="5" name="Picture 13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4921961"/>
            <a:ext cx="25146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25146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60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839" y="190360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15 : 5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=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84716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590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: 5 =</a:t>
            </a:r>
            <a:endParaRPr 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59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505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</a:t>
            </a:r>
            <a:r>
              <a:rPr 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42 : 5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=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505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( dư 2)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3839" y="-528207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vi-V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u="sng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</a:p>
          <a:p>
            <a:endParaRPr lang="vi-VN"/>
          </a:p>
        </p:txBody>
      </p:sp>
      <p:pic>
        <p:nvPicPr>
          <p:cNvPr id="14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" y="4343399"/>
            <a:ext cx="623411" cy="24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832" y="4667463"/>
            <a:ext cx="5397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" y="0"/>
            <a:ext cx="623411" cy="24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832" y="152399"/>
            <a:ext cx="623411" cy="24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Obst1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529778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Obst1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39" y="1759335"/>
            <a:ext cx="167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3974107"/>
            <a:ext cx="9532125" cy="29199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56" y="5037687"/>
            <a:ext cx="2340950" cy="188079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524" y="3139032"/>
            <a:ext cx="531019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0355" y="3106338"/>
            <a:ext cx="522725" cy="169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Party Love Sticker by Muchable for iOS &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298" y="397553"/>
            <a:ext cx="2993378" cy="39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647552"/>
            <a:ext cx="385368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11967" y="1158899"/>
            <a:ext cx="7974249" cy="1969766"/>
          </a:xfrm>
          <a:prstGeom prst="rect">
            <a:avLst/>
          </a:prstGeom>
          <a:noFill/>
        </p:spPr>
        <p:txBody>
          <a:bodyPr wrap="square" lIns="91424" tIns="45718" rIns="91424" bIns="45718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u="sng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DẤU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 CHIA HẾT CHO 5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4" y="162206"/>
            <a:ext cx="10128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7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09600" y="2019858"/>
            <a:ext cx="436521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3</a:t>
            </a:r>
            <a:r>
              <a:rPr lang="en-US" altLang="en-US" sz="3600" b="1">
                <a:latin typeface="Times New Roman" panose="02020603050405020304" pitchFamily="18" charset="0"/>
              </a:rPr>
              <a:t>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40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20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latin typeface="Times New Roman" panose="02020603050405020304" pitchFamily="18" charset="0"/>
              </a:rPr>
              <a:t>5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25 : 5 =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35 </a:t>
            </a:r>
            <a:r>
              <a:rPr lang="en-US" altLang="en-US" sz="3600" b="1" dirty="0">
                <a:latin typeface="Times New Roman" panose="02020603050405020304" pitchFamily="18" charset="0"/>
              </a:rPr>
              <a:t>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15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latin typeface="Times New Roman" panose="02020603050405020304" pitchFamily="18" charset="0"/>
              </a:rPr>
              <a:t>5 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3914" y="-25832"/>
            <a:ext cx="75818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vi-V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</a:p>
          <a:p>
            <a:endParaRPr lang="vi-VN" sz="3600"/>
          </a:p>
        </p:txBody>
      </p:sp>
      <p:sp>
        <p:nvSpPr>
          <p:cNvPr id="2" name="TextBox 1"/>
          <p:cNvSpPr txBox="1"/>
          <p:nvPr/>
        </p:nvSpPr>
        <p:spPr>
          <a:xfrm>
            <a:off x="609600" y="163671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Ví dụ :</a:t>
            </a:r>
            <a:endParaRPr lang="vi-VN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3940" y="2019857"/>
            <a:ext cx="131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6603" y="2493324"/>
            <a:ext cx="98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3940" y="3064686"/>
            <a:ext cx="127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0971" y="3620527"/>
            <a:ext cx="113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6603" y="4217417"/>
            <a:ext cx="140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1560" y="4799803"/>
            <a:ext cx="75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133600"/>
            <a:ext cx="1600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32 : 5 = </a:t>
            </a:r>
          </a:p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53 : 5 = </a:t>
            </a:r>
          </a:p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41 : 5 =</a:t>
            </a:r>
          </a:p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46 : 5 = </a:t>
            </a:r>
          </a:p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44 : 5 =</a:t>
            </a:r>
          </a:p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58 : 5 = </a:t>
            </a:r>
          </a:p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19 : 5 = </a:t>
            </a:r>
          </a:p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37 : 5 =</a:t>
            </a:r>
          </a:p>
          <a:p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3274621" y="213261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(dư 2)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65153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(dư 3)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6130" y="3124200"/>
            <a:ext cx="182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(dư 1)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413" y="3643208"/>
            <a:ext cx="2059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(dư 1)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0142" y="4114800"/>
            <a:ext cx="170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(dư 4)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4589812"/>
            <a:ext cx="214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(dư 3)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4621" y="5029200"/>
            <a:ext cx="165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(dư 4)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0142" y="5581317"/>
            <a:ext cx="186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(dư 2)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22860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vi-V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1257795" y="988068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DẤU HIỆU CHIA HẾT CHO 5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730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337" y="5537984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tận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8001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vi-V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DẤU HIỆU CHIA HẾT CHO 5</a:t>
            </a:r>
          </a:p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890516" y="179579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Ví dụ :</a:t>
            </a:r>
            <a:endParaRPr lang="vi-VN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1300" y="2135522"/>
            <a:ext cx="365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30 : 5 =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6 </a:t>
            </a:r>
          </a:p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40 : 5 =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8</a:t>
            </a:r>
          </a:p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20 : 5 =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25 : 5 =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</a:p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35 : 5 =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</a:p>
          <a:p>
            <a:pPr>
              <a:spcBef>
                <a:spcPct val="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15 : 5 =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</a:p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892932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*  Các </a:t>
            </a:r>
            <a:r>
              <a:rPr lang="en-US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có chữ số tận cùng </a:t>
            </a:r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phải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là chữ số </a:t>
            </a:r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hoặc số </a:t>
            </a:r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chia hết </a:t>
            </a:r>
            <a:r>
              <a:rPr lang="en-US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5511" y="196659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vi-V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u="sng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DẤU HIỆU CHIA HẾT CHO 5</a:t>
            </a:r>
          </a:p>
          <a:p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2514600" y="2346608"/>
            <a:ext cx="4495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32 : 5 =  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 (dư 2) </a:t>
            </a:r>
          </a:p>
          <a:p>
            <a:pPr>
              <a:spcBef>
                <a:spcPct val="0"/>
              </a:spcBef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53 : 5 = 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 (dư 3)</a:t>
            </a:r>
          </a:p>
          <a:p>
            <a:pPr>
              <a:spcBef>
                <a:spcPct val="0"/>
              </a:spcBef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41 : 5 =  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 (dư 1 )</a:t>
            </a:r>
          </a:p>
          <a:p>
            <a:pPr>
              <a:spcBef>
                <a:spcPct val="0"/>
              </a:spcBef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46 : 5 =  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 (dư 1)</a:t>
            </a:r>
          </a:p>
          <a:p>
            <a:pPr>
              <a:spcBef>
                <a:spcPct val="0"/>
              </a:spcBef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44 : 5 =  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 (dư 4)</a:t>
            </a:r>
          </a:p>
          <a:p>
            <a:pPr>
              <a:spcBef>
                <a:spcPct val="0"/>
              </a:spcBef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58 : 5 = 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11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 (dư 3)</a:t>
            </a:r>
          </a:p>
          <a:p>
            <a:pPr>
              <a:spcBef>
                <a:spcPct val="0"/>
              </a:spcBef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19 : 5 =  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 (dư 4)</a:t>
            </a:r>
          </a:p>
          <a:p>
            <a:pPr>
              <a:spcBef>
                <a:spcPct val="0"/>
              </a:spcBef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37 : 5 =  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</a:rPr>
              <a:t> (dư 2)</a:t>
            </a:r>
          </a:p>
          <a:p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914400" y="2057400"/>
            <a:ext cx="1981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a) Ví dụ :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1130</Words>
  <Application>Microsoft Office PowerPoint</Application>
  <PresentationFormat>On-screen Show (4:3)</PresentationFormat>
  <Paragraphs>180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Arial</vt:lpstr>
      <vt:lpstr>Calibri</vt:lpstr>
      <vt:lpstr>Times New Roman</vt:lpstr>
      <vt:lpstr>VNI-Times</vt:lpstr>
      <vt:lpstr>Office Theme</vt:lpstr>
      <vt:lpstr>1_Default Design</vt:lpstr>
      <vt:lpstr>1_Office Theme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Admin</cp:lastModifiedBy>
  <cp:revision>364</cp:revision>
  <dcterms:created xsi:type="dcterms:W3CDTF">2006-08-16T00:00:00Z</dcterms:created>
  <dcterms:modified xsi:type="dcterms:W3CDTF">2023-02-20T01:11:05Z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BFD24EF17E6D4061BC55D434B158DDD8</vt:lpwstr>
  </property>
  <property fmtid="{D5CDD505-2E9C-101B-9397-08002B2CF9AE}" pid="3" name="KSOProductBuildVer">
    <vt:lpwstr>1033-11.2.0.10382</vt:lpwstr>
  </property>
</Properties>
</file>